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7" r:id="rId2"/>
    <p:sldId id="457" r:id="rId3"/>
    <p:sldId id="395" r:id="rId4"/>
    <p:sldId id="461" r:id="rId5"/>
    <p:sldId id="467" r:id="rId6"/>
    <p:sldId id="466" r:id="rId7"/>
    <p:sldId id="468" r:id="rId8"/>
    <p:sldId id="469" r:id="rId9"/>
    <p:sldId id="293" r:id="rId10"/>
  </p:sldIdLst>
  <p:sldSz cx="12192000" cy="6858000"/>
  <p:notesSz cx="6858000" cy="9144000"/>
  <p:embeddedFontLst>
    <p:embeddedFont>
      <p:font typeface="맑은 고딕" panose="020B0503020000020004" pitchFamily="34" charset="-127"/>
      <p:regular r:id="rId13"/>
      <p:bold r:id="rId14"/>
    </p:embeddedFont>
    <p:embeddedFont>
      <p:font typeface="Abril Fatface" panose="02000503000000020003" pitchFamily="2" charset="-18"/>
      <p:regular r:id="rId15"/>
    </p:embeddedFont>
    <p:embeddedFont>
      <p:font typeface="Montserrat Light" pitchFamily="2" charset="-18"/>
      <p:regular r:id="rId16"/>
      <p:italic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D1BE"/>
    <a:srgbClr val="FCFCF9"/>
    <a:srgbClr val="F1EEDB"/>
    <a:srgbClr val="F9F8F0"/>
    <a:srgbClr val="F9F4F0"/>
    <a:srgbClr val="0E1D2D"/>
    <a:srgbClr val="CBD3D7"/>
    <a:srgbClr val="8598A3"/>
    <a:srgbClr val="EDEEEF"/>
    <a:srgbClr val="ECF0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1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" y="17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47FDBB1-5EC9-40FD-9A36-D4E35C581F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F663819-6E29-4FB7-BF1C-93C4B4D769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5FC5A-1932-4642-9CF8-618CD292DDF6}" type="datetimeFigureOut">
              <a:rPr lang="ko-KR" altLang="en-US" smtClean="0"/>
              <a:t>2023-11-28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6AF1716-40E8-4512-B252-D7362A0E94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EE3C99E-C3C0-40AD-AD91-8E96E8F58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86696-F86F-4066-9FDD-77F2B013FA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592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2023-11-28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504CBF55-6909-480B-87BB-9519F1F956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2136DE28-BFB1-4A06-A585-15BB7E6895C4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A601B3A6-5ACE-4BF6-B324-B3C56E2EC3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FD5BB95-BDEF-4C90-946F-0C063A94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9B50C1BF-32D4-4B2B-AD3C-BB20020E61D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그림 개체 틀 4">
            <a:extLst>
              <a:ext uri="{FF2B5EF4-FFF2-40B4-BE49-F238E27FC236}">
                <a16:creationId xmlns:a16="http://schemas.microsoft.com/office/drawing/2014/main" id="{32093798-9EF0-4F13-96FD-0A316339D37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450445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6295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D734A08-3488-4E4A-9483-8BA7B4C51FEE}"/>
              </a:ext>
            </a:extLst>
          </p:cNvPr>
          <p:cNvSpPr/>
          <p:nvPr userDrawn="1"/>
        </p:nvSpPr>
        <p:spPr>
          <a:xfrm>
            <a:off x="8766629" y="0"/>
            <a:ext cx="3425370" cy="6858000"/>
          </a:xfrm>
          <a:prstGeom prst="rect">
            <a:avLst/>
          </a:prstGeom>
          <a:solidFill>
            <a:srgbClr val="F9F8F0"/>
          </a:solidFill>
          <a:ln w="69850" cap="rnd">
            <a:noFill/>
            <a:prstDash val="solid"/>
            <a:rou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lvl="0" algn="ctr"/>
            <a:endParaRPr lang="ko-KR" altLang="en-US" sz="2400" dirty="0">
              <a:solidFill>
                <a:srgbClr val="F5F5F0"/>
              </a:solidFill>
              <a:latin typeface="+mj-lt"/>
            </a:endParaRPr>
          </a:p>
        </p:txBody>
      </p:sp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FD5BB95-BDEF-4C90-946F-0C063A94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9B50C1BF-32D4-4B2B-AD3C-BB20020E61D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F7129C2-9C9E-403F-9E5F-277DE842B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508129" y="3146109"/>
            <a:ext cx="6858000" cy="5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71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FD5BB95-BDEF-4C90-946F-0C063A94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9B50C1BF-32D4-4B2B-AD3C-BB20020E61D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그림 개체 틀 4">
            <a:extLst>
              <a:ext uri="{FF2B5EF4-FFF2-40B4-BE49-F238E27FC236}">
                <a16:creationId xmlns:a16="http://schemas.microsoft.com/office/drawing/2014/main" id="{566F2CAC-6A0F-437C-81D1-0E7A3FB52F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80291" y="1638300"/>
            <a:ext cx="5645258" cy="3581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1E88615-0CAE-414C-9892-93EE02D804D4}"/>
              </a:ext>
            </a:extLst>
          </p:cNvPr>
          <p:cNvSpPr/>
          <p:nvPr userDrawn="1"/>
        </p:nvSpPr>
        <p:spPr>
          <a:xfrm>
            <a:off x="0" y="0"/>
            <a:ext cx="605001" cy="6858000"/>
          </a:xfrm>
          <a:prstGeom prst="rect">
            <a:avLst/>
          </a:prstGeom>
          <a:solidFill>
            <a:srgbClr val="F9F8F0"/>
          </a:solidFill>
          <a:ln w="69850" cap="rnd">
            <a:noFill/>
            <a:prstDash val="solid"/>
            <a:rou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2400" dirty="0">
              <a:solidFill>
                <a:srgbClr val="F5F5F0"/>
              </a:solidFill>
              <a:latin typeface="+mj-lt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C7AE5D0-308E-4E47-BFC9-85911E9F2BC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76730" y="3146108"/>
            <a:ext cx="6858000" cy="5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40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FD5BB95-BDEF-4C90-946F-0C063A94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9B50C1BF-32D4-4B2B-AD3C-BB20020E61D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6752F7C5-8B42-43B7-9BCD-3A1B4A9F9EA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3578" y="0"/>
            <a:ext cx="2471739" cy="380887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5E74016C-1AF6-48F2-B3FB-26EDD10219C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46685" y="2249715"/>
            <a:ext cx="2471739" cy="380887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5271BA79-94E5-4F6D-B14D-A829E572A45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14799" y="2249715"/>
            <a:ext cx="2471739" cy="380887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3686395-82B3-45B2-B7E8-1CB4124B7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9"/>
          <a:stretch/>
        </p:blipFill>
        <p:spPr>
          <a:xfrm>
            <a:off x="0" y="6037524"/>
            <a:ext cx="12192000" cy="82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59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FD5BB95-BDEF-4C90-946F-0C063A94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9B50C1BF-32D4-4B2B-AD3C-BB20020E61D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그림 개체 틀 11">
            <a:extLst>
              <a:ext uri="{FF2B5EF4-FFF2-40B4-BE49-F238E27FC236}">
                <a16:creationId xmlns:a16="http://schemas.microsoft.com/office/drawing/2014/main" id="{84CC419D-E1F2-45D4-B2D2-1EF1A781CB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1929DB8-9594-43E8-9A9F-E9C559A21BBB}"/>
              </a:ext>
            </a:extLst>
          </p:cNvPr>
          <p:cNvSpPr/>
          <p:nvPr userDrawn="1"/>
        </p:nvSpPr>
        <p:spPr>
          <a:xfrm>
            <a:off x="0" y="0"/>
            <a:ext cx="605001" cy="6858000"/>
          </a:xfrm>
          <a:prstGeom prst="rect">
            <a:avLst/>
          </a:prstGeom>
          <a:solidFill>
            <a:srgbClr val="F9F8F0"/>
          </a:solidFill>
          <a:ln w="69850" cap="rnd">
            <a:noFill/>
            <a:prstDash val="solid"/>
            <a:rou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2400" dirty="0">
              <a:solidFill>
                <a:srgbClr val="F5F5F0"/>
              </a:solidFill>
              <a:latin typeface="+mj-lt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35B8EAE-386B-418E-94E7-FF44B33126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76730" y="3146108"/>
            <a:ext cx="6858000" cy="5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6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FD5BB95-BDEF-4C90-946F-0C063A94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9B50C1BF-32D4-4B2B-AD3C-BB20020E61D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그림 개체 틀 5">
            <a:extLst>
              <a:ext uri="{FF2B5EF4-FFF2-40B4-BE49-F238E27FC236}">
                <a16:creationId xmlns:a16="http://schemas.microsoft.com/office/drawing/2014/main" id="{F5532B9E-7DB1-4694-A94D-7367634917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A03F96E-2803-441C-A2F9-1F3920A37EB3}"/>
              </a:ext>
            </a:extLst>
          </p:cNvPr>
          <p:cNvSpPr/>
          <p:nvPr userDrawn="1"/>
        </p:nvSpPr>
        <p:spPr>
          <a:xfrm flipH="1">
            <a:off x="0" y="0"/>
            <a:ext cx="605001" cy="6858000"/>
          </a:xfrm>
          <a:prstGeom prst="rect">
            <a:avLst/>
          </a:prstGeom>
          <a:solidFill>
            <a:srgbClr val="F9F8F0"/>
          </a:solidFill>
          <a:ln w="69850" cap="rnd">
            <a:noFill/>
            <a:prstDash val="solid"/>
            <a:rou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2400" dirty="0">
              <a:solidFill>
                <a:srgbClr val="F5F5F0"/>
              </a:solidFill>
              <a:latin typeface="+mj-lt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53718DB-ADD6-4FF0-A3B6-E06C9CA20EC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2994688" y="3137535"/>
            <a:ext cx="6858000" cy="58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7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FD5BB95-BDEF-4C90-946F-0C063A94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9B50C1BF-32D4-4B2B-AD3C-BB20020E61D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8456C224-EFAF-4F01-A109-110A7CF504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92A6167-3A0F-4289-AAD3-2125C1C2B156}"/>
              </a:ext>
            </a:extLst>
          </p:cNvPr>
          <p:cNvSpPr/>
          <p:nvPr userDrawn="1"/>
        </p:nvSpPr>
        <p:spPr>
          <a:xfrm flipV="1">
            <a:off x="0" y="1"/>
            <a:ext cx="605001" cy="6858000"/>
          </a:xfrm>
          <a:prstGeom prst="rect">
            <a:avLst/>
          </a:prstGeom>
          <a:solidFill>
            <a:srgbClr val="F9F8F0"/>
          </a:solidFill>
          <a:ln w="69850" cap="rnd">
            <a:noFill/>
            <a:prstDash val="solid"/>
            <a:rou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2400" dirty="0">
              <a:solidFill>
                <a:srgbClr val="F5F5F0"/>
              </a:solidFill>
              <a:latin typeface="+mj-lt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AEC438A-427A-433A-A1D4-A7CDEFAA1C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3076730" y="3146108"/>
            <a:ext cx="6858000" cy="5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78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FD5BB95-BDEF-4C90-946F-0C063A94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9B50C1BF-32D4-4B2B-AD3C-BB20020E61D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F8964D46-E068-435F-9334-4977D3CC67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31D4F816-AC52-4DF9-920F-DAB55B2E241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C845EEF7-92DF-48AF-8823-13115122BFC3}"/>
              </a:ext>
            </a:extLst>
          </p:cNvPr>
          <p:cNvSpPr/>
          <p:nvPr userDrawn="1"/>
        </p:nvSpPr>
        <p:spPr>
          <a:xfrm>
            <a:off x="0" y="0"/>
            <a:ext cx="605001" cy="6858000"/>
          </a:xfrm>
          <a:prstGeom prst="rect">
            <a:avLst/>
          </a:prstGeom>
          <a:solidFill>
            <a:srgbClr val="F9F8F0"/>
          </a:solidFill>
          <a:ln w="69850" cap="rnd">
            <a:noFill/>
            <a:prstDash val="solid"/>
            <a:rou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2400" dirty="0">
              <a:solidFill>
                <a:srgbClr val="F5F5F0"/>
              </a:solidFill>
              <a:latin typeface="+mj-lt"/>
            </a:endParaRPr>
          </a:p>
        </p:txBody>
      </p:sp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FD5BB95-BDEF-4C90-946F-0C063A94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9B50C1BF-32D4-4B2B-AD3C-BB20020E61D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66A0859D-E932-4FC3-B46A-669C9B344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76730" y="3146108"/>
            <a:ext cx="6858000" cy="5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07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FD5BB95-BDEF-4C90-946F-0C063A94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9B50C1BF-32D4-4B2B-AD3C-BB20020E61D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C549336-90D6-4C0A-8FD4-DF050965BBE1}"/>
              </a:ext>
            </a:extLst>
          </p:cNvPr>
          <p:cNvSpPr/>
          <p:nvPr userDrawn="1"/>
        </p:nvSpPr>
        <p:spPr>
          <a:xfrm>
            <a:off x="11586999" y="0"/>
            <a:ext cx="605001" cy="6858000"/>
          </a:xfrm>
          <a:prstGeom prst="rect">
            <a:avLst/>
          </a:prstGeom>
          <a:solidFill>
            <a:srgbClr val="F9F8F0"/>
          </a:solidFill>
          <a:ln w="69850" cap="rnd">
            <a:noFill/>
            <a:prstDash val="solid"/>
            <a:rou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2400" dirty="0">
              <a:solidFill>
                <a:srgbClr val="F5F5F0"/>
              </a:solidFill>
              <a:latin typeface="+mj-lt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423E9AE-159B-4191-9454-F299009E21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28688" y="3137535"/>
            <a:ext cx="6858000" cy="58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99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9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FD5BB95-BDEF-4C90-946F-0C063A94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9B50C1BF-32D4-4B2B-AD3C-BB20020E61D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05FED0E-CDAC-4CE4-AAD2-6F2A489CDC6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4194"/>
            <a:ext cx="12192000" cy="100584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ED2C27B7-ABF7-498F-99E1-7D2EF23C1692}"/>
              </a:ext>
            </a:extLst>
          </p:cNvPr>
          <p:cNvSpPr/>
          <p:nvPr userDrawn="1"/>
        </p:nvSpPr>
        <p:spPr>
          <a:xfrm>
            <a:off x="0" y="6010275"/>
            <a:ext cx="12192000" cy="847725"/>
          </a:xfrm>
          <a:prstGeom prst="rect">
            <a:avLst/>
          </a:prstGeom>
          <a:solidFill>
            <a:srgbClr val="FCFCF9"/>
          </a:solidFill>
          <a:ln w="69850" cap="rnd">
            <a:noFill/>
            <a:prstDash val="solid"/>
            <a:round/>
          </a:ln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2400" dirty="0">
              <a:solidFill>
                <a:srgbClr val="F5F5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621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FD5BB95-BDEF-4C90-946F-0C063A94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9B50C1BF-32D4-4B2B-AD3C-BB20020E61D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C1F60EC7-0453-42AB-B048-434BE5EB46F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9886" y="3446097"/>
            <a:ext cx="3546370" cy="224984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9A71E3F-6A5A-4BC4-B4DA-EF694F5E1E5F}"/>
              </a:ext>
            </a:extLst>
          </p:cNvPr>
          <p:cNvGrpSpPr/>
          <p:nvPr userDrawn="1"/>
        </p:nvGrpSpPr>
        <p:grpSpPr>
          <a:xfrm>
            <a:off x="0" y="6416040"/>
            <a:ext cx="12192000" cy="378460"/>
            <a:chOff x="0" y="6416040"/>
            <a:chExt cx="12192000" cy="378460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89BE1FEB-CAAA-4653-B1D0-D72880B9D2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61"/>
            <a:stretch/>
          </p:blipFill>
          <p:spPr>
            <a:xfrm flipV="1">
              <a:off x="0" y="6416040"/>
              <a:ext cx="6096000" cy="378460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7044A0AF-C0C8-4715-8117-1EA3FF90BB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61"/>
            <a:stretch/>
          </p:blipFill>
          <p:spPr>
            <a:xfrm flipH="1" flipV="1">
              <a:off x="6096000" y="6416040"/>
              <a:ext cx="6096000" cy="378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1649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FD5BB95-BDEF-4C90-946F-0C063A94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9B50C1BF-32D4-4B2B-AD3C-BB20020E61D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그림 개체 틀 4">
            <a:extLst>
              <a:ext uri="{FF2B5EF4-FFF2-40B4-BE49-F238E27FC236}">
                <a16:creationId xmlns:a16="http://schemas.microsoft.com/office/drawing/2014/main" id="{E11BB386-4077-4FA0-ACCA-5DF1FE54BE0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114709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3791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FD5BB95-BDEF-4C90-946F-0C063A94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9B50C1BF-32D4-4B2B-AD3C-BB20020E61D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9318D278-9D91-46FF-97F8-5DFAC3331B01}"/>
              </a:ext>
            </a:extLst>
          </p:cNvPr>
          <p:cNvGrpSpPr/>
          <p:nvPr userDrawn="1"/>
        </p:nvGrpSpPr>
        <p:grpSpPr>
          <a:xfrm>
            <a:off x="0" y="6328889"/>
            <a:ext cx="12192000" cy="529111"/>
            <a:chOff x="0" y="6328889"/>
            <a:chExt cx="12192000" cy="529111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4BC593D-2493-42D5-8230-244BE157D8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55080"/>
              <a:ext cx="6096000" cy="502920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3ACE55E-7E87-448F-BE6A-4091DED986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6328889"/>
              <a:ext cx="6096000" cy="50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747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FD5BB95-BDEF-4C90-946F-0C063A94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9B50C1BF-32D4-4B2B-AD3C-BB20020E61D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그림 개체 틀 4">
            <a:extLst>
              <a:ext uri="{FF2B5EF4-FFF2-40B4-BE49-F238E27FC236}">
                <a16:creationId xmlns:a16="http://schemas.microsoft.com/office/drawing/2014/main" id="{BBF7C457-B2C0-4025-B81B-DE59E831DE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41555" y="0"/>
            <a:ext cx="4450445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8628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5FD5BB95-BDEF-4C90-946F-0C063A94B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9B50C1BF-32D4-4B2B-AD3C-BB20020E61D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그림 개체 틀 4">
            <a:extLst>
              <a:ext uri="{FF2B5EF4-FFF2-40B4-BE49-F238E27FC236}">
                <a16:creationId xmlns:a16="http://schemas.microsoft.com/office/drawing/2014/main" id="{D41F68CC-91EE-4A8F-A024-9BB13321A7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599748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765A2E43-6B68-45BF-9814-F632DD621B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26483" y="1599748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BD2AD06-2139-40FB-AEEE-7B861C52EE72}"/>
              </a:ext>
            </a:extLst>
          </p:cNvPr>
          <p:cNvGrpSpPr/>
          <p:nvPr userDrawn="1"/>
        </p:nvGrpSpPr>
        <p:grpSpPr>
          <a:xfrm>
            <a:off x="0" y="6416040"/>
            <a:ext cx="12192000" cy="378460"/>
            <a:chOff x="0" y="6416040"/>
            <a:chExt cx="12192000" cy="378460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16E42733-E48D-4B79-AB1E-062BAC0123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61"/>
            <a:stretch/>
          </p:blipFill>
          <p:spPr>
            <a:xfrm flipV="1">
              <a:off x="0" y="6416040"/>
              <a:ext cx="6096000" cy="378460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CFDFC2A7-71EA-482D-853E-26D6C756047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61"/>
            <a:stretch/>
          </p:blipFill>
          <p:spPr>
            <a:xfrm flipH="1" flipV="1">
              <a:off x="6096000" y="6416040"/>
              <a:ext cx="6096000" cy="378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2324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72" r:id="rId17"/>
    <p:sldLayoutId id="2147483664" r:id="rId1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holding a cup and a phone&#10;&#10;Description automatically generated">
            <a:extLst>
              <a:ext uri="{FF2B5EF4-FFF2-40B4-BE49-F238E27FC236}">
                <a16:creationId xmlns:a16="http://schemas.microsoft.com/office/drawing/2014/main" id="{807347F2-9B55-8872-68B7-3AE411A075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7" r="20427"/>
          <a:stretch>
            <a:fillRect/>
          </a:stretch>
        </p:blipFill>
        <p:spPr>
          <a:xfrm>
            <a:off x="6231802" y="-574431"/>
            <a:ext cx="6606605" cy="743243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82027A-F98C-4466-B23D-F345B33291D2}"/>
              </a:ext>
            </a:extLst>
          </p:cNvPr>
          <p:cNvSpPr txBox="1"/>
          <p:nvPr/>
        </p:nvSpPr>
        <p:spPr>
          <a:xfrm>
            <a:off x="765986" y="1176883"/>
            <a:ext cx="56981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ko-KR" sz="40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Neural Network</a:t>
            </a:r>
            <a:r>
              <a:rPr lang="sk-SK" altLang="ko-KR" sz="40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altLang="ko-KR" sz="40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Approach </a:t>
            </a:r>
            <a:endParaRPr lang="sk-SK" altLang="ko-KR" sz="4000" dirty="0">
              <a:solidFill>
                <a:schemeClr val="bg2">
                  <a:lumMod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GB" altLang="ko-KR" sz="4000" dirty="0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for Camera-Based Indoor Positioning</a:t>
            </a:r>
            <a:endParaRPr lang="ko-KR" altLang="en-US" sz="4000" dirty="0">
              <a:solidFill>
                <a:schemeClr val="bg2">
                  <a:lumMod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5ABABCF-D08D-4E1A-BC9D-7B7B33DD576A}"/>
              </a:ext>
            </a:extLst>
          </p:cNvPr>
          <p:cNvSpPr/>
          <p:nvPr/>
        </p:nvSpPr>
        <p:spPr>
          <a:xfrm>
            <a:off x="848536" y="4097451"/>
            <a:ext cx="4942665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Martina Kuchtová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sk-SK" sz="1600" dirty="0" err="1"/>
              <a:t>supervisor</a:t>
            </a:r>
            <a:r>
              <a:rPr lang="sk-SK" sz="1600" dirty="0"/>
              <a:t>: RNDr. Miroslav </a:t>
            </a:r>
            <a:r>
              <a:rPr lang="sk-SK" sz="1600" dirty="0" err="1"/>
              <a:t>Opiela</a:t>
            </a:r>
            <a:r>
              <a:rPr lang="sk-SK" sz="1600" dirty="0"/>
              <a:t>, PhD.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fr-FR" altLang="ko-KR" sz="1600" dirty="0">
                <a:solidFill>
                  <a:schemeClr val="bg2">
                    <a:lumMod val="25000"/>
                  </a:schemeClr>
                </a:solidFill>
              </a:rPr>
              <a:t>consultant: RNDr. Šimon Horvát, PhD.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BCD4F56D-1CB2-4DFC-A654-6335D21BBFCA}"/>
              </a:ext>
            </a:extLst>
          </p:cNvPr>
          <p:cNvCxnSpPr>
            <a:cxnSpLocks/>
          </p:cNvCxnSpPr>
          <p:nvPr/>
        </p:nvCxnSpPr>
        <p:spPr>
          <a:xfrm>
            <a:off x="845183" y="3732828"/>
            <a:ext cx="4342453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그림 26">
            <a:extLst>
              <a:ext uri="{FF2B5EF4-FFF2-40B4-BE49-F238E27FC236}">
                <a16:creationId xmlns:a16="http://schemas.microsoft.com/office/drawing/2014/main" id="{D2552AF5-EF1F-4624-AA2C-BF3CFA2BD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03650" y="2963321"/>
            <a:ext cx="6858000" cy="931357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1D59424D-E85A-4FCF-A792-5E502882B31E}"/>
              </a:ext>
            </a:extLst>
          </p:cNvPr>
          <p:cNvSpPr/>
          <p:nvPr/>
        </p:nvSpPr>
        <p:spPr>
          <a:xfrm>
            <a:off x="845183" y="5811822"/>
            <a:ext cx="10443578" cy="572532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r>
              <a:rPr lang="sk-SK" altLang="ko-KR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30.11.2023, Preddiplomový seminár</a:t>
            </a:r>
            <a:endParaRPr lang="ko-KR" altLang="en-US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72A893B4-EC0A-4BE4-A012-64F901DEF6D8}"/>
              </a:ext>
            </a:extLst>
          </p:cNvPr>
          <p:cNvCxnSpPr>
            <a:cxnSpLocks/>
          </p:cNvCxnSpPr>
          <p:nvPr/>
        </p:nvCxnSpPr>
        <p:spPr>
          <a:xfrm>
            <a:off x="899886" y="2071105"/>
            <a:ext cx="49348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8BF417-9587-4820-AD2F-A197FAD35CEC}"/>
              </a:ext>
            </a:extLst>
          </p:cNvPr>
          <p:cNvSpPr txBox="1"/>
          <p:nvPr/>
        </p:nvSpPr>
        <p:spPr>
          <a:xfrm>
            <a:off x="783679" y="1313541"/>
            <a:ext cx="1235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ko-KR" sz="3200" dirty="0" err="1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rPr>
              <a:t>Aims</a:t>
            </a:r>
            <a:endParaRPr lang="ko-KR" altLang="en-US" sz="3200" dirty="0">
              <a:solidFill>
                <a:schemeClr val="bg2">
                  <a:lumMod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5A573B-A3B6-C2E4-C6FB-C07F18A614F4}"/>
              </a:ext>
            </a:extLst>
          </p:cNvPr>
          <p:cNvGrpSpPr/>
          <p:nvPr/>
        </p:nvGrpSpPr>
        <p:grpSpPr>
          <a:xfrm>
            <a:off x="5553625" y="1326241"/>
            <a:ext cx="2807203" cy="1857277"/>
            <a:chOff x="5553625" y="1326241"/>
            <a:chExt cx="2807203" cy="185727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5BFA0C-A844-40F6-A579-BFA7B8E1EC2D}"/>
                </a:ext>
              </a:extLst>
            </p:cNvPr>
            <p:cNvSpPr txBox="1"/>
            <p:nvPr/>
          </p:nvSpPr>
          <p:spPr>
            <a:xfrm>
              <a:off x="5566325" y="1860079"/>
              <a:ext cx="27945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just">
                <a:lnSpc>
                  <a:spcPct val="150000"/>
                </a:lnSpc>
                <a:defRPr sz="11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GB" altLang="ko-KR" sz="1600" dirty="0">
                  <a:solidFill>
                    <a:schemeClr val="bg2">
                      <a:lumMod val="25000"/>
                    </a:schemeClr>
                  </a:solidFill>
                </a:rPr>
                <a:t>Investigating current neural network-based methodologies for indoor positioning.</a:t>
              </a:r>
              <a:endParaRPr lang="ko-KR" altLang="en-US" sz="1600" dirty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l">
                <a:lnSpc>
                  <a:spcPct val="100000"/>
                </a:lnSpc>
              </a:pPr>
              <a:endParaRPr lang="ko-KR" altLang="en-US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67994220-496F-4EB3-B499-438C22659F3F}"/>
                </a:ext>
              </a:extLst>
            </p:cNvPr>
            <p:cNvSpPr/>
            <p:nvPr/>
          </p:nvSpPr>
          <p:spPr>
            <a:xfrm>
              <a:off x="5553625" y="1326241"/>
              <a:ext cx="27945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1.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D9FD9DC-1C9C-0192-5168-53C0DFB1A631}"/>
              </a:ext>
            </a:extLst>
          </p:cNvPr>
          <p:cNvGrpSpPr/>
          <p:nvPr/>
        </p:nvGrpSpPr>
        <p:grpSpPr>
          <a:xfrm>
            <a:off x="8804317" y="1326241"/>
            <a:ext cx="2807204" cy="2352788"/>
            <a:chOff x="8804317" y="1326241"/>
            <a:chExt cx="2807204" cy="23527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F71918-FB40-4E65-A51A-3C817272F4F0}"/>
                </a:ext>
              </a:extLst>
            </p:cNvPr>
            <p:cNvSpPr txBox="1"/>
            <p:nvPr/>
          </p:nvSpPr>
          <p:spPr>
            <a:xfrm>
              <a:off x="8817018" y="1863147"/>
              <a:ext cx="279450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just">
                <a:lnSpc>
                  <a:spcPct val="150000"/>
                </a:lnSpc>
                <a:defRPr sz="11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GB" altLang="ko-KR" sz="1600" dirty="0">
                  <a:solidFill>
                    <a:schemeClr val="bg2">
                      <a:lumMod val="25000"/>
                    </a:schemeClr>
                  </a:solidFill>
                </a:rPr>
                <a:t>Introducing a neural network model for indoor positioning utilizing primarily camera imagery and outlining the procedure for video data acquisition.</a:t>
              </a:r>
              <a:endParaRPr lang="ko-KR" altLang="en-US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C22D95BC-5F7E-4D78-B27F-734FAC75C99A}"/>
                </a:ext>
              </a:extLst>
            </p:cNvPr>
            <p:cNvSpPr/>
            <p:nvPr/>
          </p:nvSpPr>
          <p:spPr>
            <a:xfrm>
              <a:off x="8804317" y="1326241"/>
              <a:ext cx="27945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2.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4FAAA2-AB06-3D11-91B9-988E470659FD}"/>
              </a:ext>
            </a:extLst>
          </p:cNvPr>
          <p:cNvGrpSpPr/>
          <p:nvPr/>
        </p:nvGrpSpPr>
        <p:grpSpPr>
          <a:xfrm>
            <a:off x="5566325" y="2978590"/>
            <a:ext cx="2807203" cy="3282693"/>
            <a:chOff x="5553625" y="3674482"/>
            <a:chExt cx="2807203" cy="30777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295A96A-29A2-4ECF-8BC0-F802E41F797D}"/>
                </a:ext>
              </a:extLst>
            </p:cNvPr>
            <p:cNvSpPr txBox="1"/>
            <p:nvPr/>
          </p:nvSpPr>
          <p:spPr>
            <a:xfrm>
              <a:off x="5566325" y="4197702"/>
              <a:ext cx="279450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just">
                <a:lnSpc>
                  <a:spcPct val="150000"/>
                </a:lnSpc>
                <a:defRPr sz="11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GB" altLang="ko-KR" sz="1600" dirty="0">
                  <a:solidFill>
                    <a:schemeClr val="bg2">
                      <a:lumMod val="25000"/>
                    </a:schemeClr>
                  </a:solidFill>
                </a:rPr>
                <a:t>Evaluating the accuracy of the proposed method within a selected facility, examining its performance under image modifications (e.g., blurring) and in the context of the positioning task (classification versus regression).</a:t>
              </a:r>
              <a:endParaRPr lang="ko-KR" altLang="en-US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3C0F4545-2728-4061-A5A5-8890D12D289C}"/>
                </a:ext>
              </a:extLst>
            </p:cNvPr>
            <p:cNvSpPr/>
            <p:nvPr/>
          </p:nvSpPr>
          <p:spPr>
            <a:xfrm>
              <a:off x="5553625" y="3674482"/>
              <a:ext cx="27945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3.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8433205-2297-5E0D-5B28-75D40C0D1B7D}"/>
              </a:ext>
            </a:extLst>
          </p:cNvPr>
          <p:cNvGrpSpPr/>
          <p:nvPr/>
        </p:nvGrpSpPr>
        <p:grpSpPr>
          <a:xfrm>
            <a:off x="8804317" y="3674482"/>
            <a:ext cx="2807204" cy="2339102"/>
            <a:chOff x="8804317" y="3674482"/>
            <a:chExt cx="2807204" cy="233910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B01B51-7210-476B-8A74-4A1A0E8FF977}"/>
                </a:ext>
              </a:extLst>
            </p:cNvPr>
            <p:cNvSpPr txBox="1"/>
            <p:nvPr/>
          </p:nvSpPr>
          <p:spPr>
            <a:xfrm>
              <a:off x="8817018" y="4197702"/>
              <a:ext cx="279450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just">
                <a:lnSpc>
                  <a:spcPct val="150000"/>
                </a:lnSpc>
                <a:defRPr sz="11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GB" altLang="ko-KR" sz="1600" dirty="0">
                  <a:solidFill>
                    <a:schemeClr val="bg2">
                      <a:lumMod val="25000"/>
                    </a:schemeClr>
                  </a:solidFill>
                </a:rPr>
                <a:t>Exploring the potential integration of the proposed model with other neural networks or its incorporation into an existing indoor positioning system.</a:t>
              </a:r>
              <a:endParaRPr lang="ko-KR" altLang="en-US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26B9BAE4-A2EA-4706-9844-DC2752960842}"/>
                </a:ext>
              </a:extLst>
            </p:cNvPr>
            <p:cNvSpPr/>
            <p:nvPr/>
          </p:nvSpPr>
          <p:spPr>
            <a:xfrm>
              <a:off x="8804317" y="3674482"/>
              <a:ext cx="27945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>
                  <a:solidFill>
                    <a:schemeClr val="bg2">
                      <a:lumMod val="25000"/>
                    </a:schemeClr>
                  </a:solidFill>
                  <a:latin typeface="+mj-lt"/>
                </a:rPr>
                <a:t>4.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04C501-6142-1592-AB8A-3BAA2EFC0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1044" y="1937533"/>
            <a:ext cx="2674487" cy="4756602"/>
          </a:xfrm>
          <a:prstGeom prst="rect">
            <a:avLst/>
          </a:prstGeom>
          <a:ln>
            <a:noFill/>
          </a:ln>
          <a:effectLst>
            <a:outerShdw blurRad="292100" dist="139700" dir="2700000" sx="87000" sy="87000" algn="tl" rotWithShape="0">
              <a:srgbClr val="333333">
                <a:alpha val="8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555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D7958B-C924-5BE6-3810-BDB070CFF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57" y="759990"/>
            <a:ext cx="8850085" cy="35400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927594-4D5A-6B2C-6296-F8AF203A0F25}"/>
              </a:ext>
            </a:extLst>
          </p:cNvPr>
          <p:cNvSpPr txBox="1"/>
          <p:nvPr/>
        </p:nvSpPr>
        <p:spPr>
          <a:xfrm>
            <a:off x="354191" y="4428978"/>
            <a:ext cx="1148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>
                <a:solidFill>
                  <a:srgbClr val="82777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sk-SK" sz="1800" i="1" dirty="0">
                <a:solidFill>
                  <a:srgbClr val="333333"/>
                </a:solidFill>
                <a:effectLst/>
                <a:latin typeface="Helvetica Neue"/>
              </a:rPr>
              <a:t>L. </a:t>
            </a:r>
            <a:r>
              <a:rPr lang="sk-SK" sz="1800" i="1" dirty="0" err="1">
                <a:solidFill>
                  <a:srgbClr val="333333"/>
                </a:solidFill>
                <a:effectLst/>
                <a:latin typeface="Helvetica Neue"/>
              </a:rPr>
              <a:t>Hajduková</a:t>
            </a:r>
            <a:r>
              <a:rPr lang="sk-SK" sz="1800" i="1" dirty="0">
                <a:solidFill>
                  <a:srgbClr val="333333"/>
                </a:solidFill>
                <a:latin typeface="Helvetica Neue"/>
              </a:rPr>
              <a:t>: </a:t>
            </a:r>
            <a:r>
              <a:rPr lang="en-GB" sz="1800" i="1" dirty="0">
                <a:solidFill>
                  <a:srgbClr val="333333"/>
                </a:solidFill>
                <a:effectLst/>
                <a:latin typeface="Helvetica Neue"/>
              </a:rPr>
              <a:t>Camera-based indoor localization accuracy improvement</a:t>
            </a:r>
            <a:r>
              <a:rPr lang="sk-SK" sz="1800" i="1" dirty="0">
                <a:solidFill>
                  <a:srgbClr val="333333"/>
                </a:solidFill>
                <a:effectLst/>
                <a:latin typeface="Helvetica Neue"/>
              </a:rPr>
              <a:t> (2021)</a:t>
            </a:r>
            <a:endParaRPr lang="ko-KR" altLang="en-US" sz="1800" i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580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6A8D9C-6C43-410E-A615-F69DF5FE6972}"/>
              </a:ext>
            </a:extLst>
          </p:cNvPr>
          <p:cNvSpPr txBox="1"/>
          <p:nvPr/>
        </p:nvSpPr>
        <p:spPr>
          <a:xfrm>
            <a:off x="532535" y="728508"/>
            <a:ext cx="5955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>
                <a:solidFill>
                  <a:srgbClr val="82777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sk-SK" altLang="ko-KR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Next</a:t>
            </a:r>
            <a:r>
              <a:rPr lang="sk-SK" altLang="ko-KR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sk-SK" altLang="ko-KR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steps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B9E033-22F4-46F3-A15A-92DE69D6F029}"/>
              </a:ext>
            </a:extLst>
          </p:cNvPr>
          <p:cNvSpPr txBox="1"/>
          <p:nvPr/>
        </p:nvSpPr>
        <p:spPr>
          <a:xfrm>
            <a:off x="1511444" y="2535596"/>
            <a:ext cx="4015620" cy="156966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diverse</a:t>
            </a: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data</a:t>
            </a: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from</a:t>
            </a: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 video </a:t>
            </a: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recordings</a:t>
            </a:r>
            <a:endParaRPr lang="sk-SK" altLang="ko-KR" sz="16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ko-KR" sz="1600" dirty="0">
                <a:solidFill>
                  <a:schemeClr val="bg2">
                    <a:lumMod val="25000"/>
                  </a:schemeClr>
                </a:solidFill>
              </a:rPr>
              <a:t>different recording angles, lighting conditions and the presence of people</a:t>
            </a:r>
            <a:endParaRPr lang="sk-SK" altLang="ko-KR" sz="16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wide-angle</a:t>
            </a: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lenses</a:t>
            </a:r>
            <a:endParaRPr lang="sk-SK" altLang="ko-KR" sz="16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D6ECA23-01C2-4E76-B836-1C312450C2F2}"/>
              </a:ext>
            </a:extLst>
          </p:cNvPr>
          <p:cNvSpPr/>
          <p:nvPr/>
        </p:nvSpPr>
        <p:spPr>
          <a:xfrm>
            <a:off x="1511444" y="2007704"/>
            <a:ext cx="3931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Data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collection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B5B84-C546-4C79-8B16-BCFF619EF211}"/>
              </a:ext>
            </a:extLst>
          </p:cNvPr>
          <p:cNvSpPr txBox="1"/>
          <p:nvPr/>
        </p:nvSpPr>
        <p:spPr>
          <a:xfrm>
            <a:off x="1511443" y="4600591"/>
            <a:ext cx="3931507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segmentation</a:t>
            </a: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 of </a:t>
            </a: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the</a:t>
            </a: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building</a:t>
            </a:r>
            <a:endParaRPr lang="sk-SK" altLang="ko-KR" sz="16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max. 5 </a:t>
            </a: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classes</a:t>
            </a: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9CA0200-C088-43F9-A17C-A0B5FE79F39E}"/>
              </a:ext>
            </a:extLst>
          </p:cNvPr>
          <p:cNvSpPr/>
          <p:nvPr/>
        </p:nvSpPr>
        <p:spPr>
          <a:xfrm>
            <a:off x="1511444" y="4075165"/>
            <a:ext cx="3931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Initial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classification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model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447C4-530C-8A76-2C5F-8C71E0D4BF03}"/>
              </a:ext>
            </a:extLst>
          </p:cNvPr>
          <p:cNvSpPr txBox="1"/>
          <p:nvPr/>
        </p:nvSpPr>
        <p:spPr>
          <a:xfrm>
            <a:off x="6488358" y="2505505"/>
            <a:ext cx="3931507" cy="8309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security</a:t>
            </a:r>
            <a:endParaRPr lang="sk-SK" altLang="ko-KR" sz="16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different</a:t>
            </a: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methods</a:t>
            </a: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techniques</a:t>
            </a:r>
            <a:endParaRPr lang="sk-SK" altLang="ko-KR" sz="16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altLang="ko-K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직사각형 5">
            <a:extLst>
              <a:ext uri="{FF2B5EF4-FFF2-40B4-BE49-F238E27FC236}">
                <a16:creationId xmlns:a16="http://schemas.microsoft.com/office/drawing/2014/main" id="{E94A13B2-3E2D-A0DD-ED15-E76BB29DFBAE}"/>
              </a:ext>
            </a:extLst>
          </p:cNvPr>
          <p:cNvSpPr/>
          <p:nvPr/>
        </p:nvSpPr>
        <p:spPr>
          <a:xfrm>
            <a:off x="6488359" y="1961517"/>
            <a:ext cx="21282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Anonymization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20D88F-1FD0-F509-DB69-3EDE60306AD8}"/>
              </a:ext>
            </a:extLst>
          </p:cNvPr>
          <p:cNvSpPr txBox="1"/>
          <p:nvPr/>
        </p:nvSpPr>
        <p:spPr>
          <a:xfrm>
            <a:off x="6488358" y="4600591"/>
            <a:ext cx="3931507" cy="107721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ko-KR" sz="1600" dirty="0">
                <a:solidFill>
                  <a:schemeClr val="bg2">
                    <a:lumMod val="25000"/>
                  </a:schemeClr>
                </a:solidFill>
              </a:rPr>
              <a:t>the building division into segments</a:t>
            </a:r>
            <a:endParaRPr lang="sk-SK" altLang="ko-KR" sz="16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cross</a:t>
            </a: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-segment </a:t>
            </a: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boundary</a:t>
            </a: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solution</a:t>
            </a:r>
            <a:endParaRPr lang="sk-SK" altLang="ko-KR" sz="16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altLang="ko-K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직사각형 5">
            <a:extLst>
              <a:ext uri="{FF2B5EF4-FFF2-40B4-BE49-F238E27FC236}">
                <a16:creationId xmlns:a16="http://schemas.microsoft.com/office/drawing/2014/main" id="{164BBF8E-C060-BFCF-69F1-2929748453A5}"/>
              </a:ext>
            </a:extLst>
          </p:cNvPr>
          <p:cNvSpPr/>
          <p:nvPr/>
        </p:nvSpPr>
        <p:spPr>
          <a:xfrm>
            <a:off x="6488359" y="4056603"/>
            <a:ext cx="21282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Segmentation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6848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6A8D9C-6C43-410E-A615-F69DF5FE6972}"/>
              </a:ext>
            </a:extLst>
          </p:cNvPr>
          <p:cNvSpPr txBox="1"/>
          <p:nvPr/>
        </p:nvSpPr>
        <p:spPr>
          <a:xfrm>
            <a:off x="532535" y="728508"/>
            <a:ext cx="5955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>
                <a:solidFill>
                  <a:srgbClr val="82777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sk-SK" altLang="ko-KR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Anonymization</a:t>
            </a:r>
            <a:endParaRPr lang="ko-KR" altLang="en-US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B4CF8-206F-46D9-BDAE-137F68FD107A}"/>
              </a:ext>
            </a:extLst>
          </p:cNvPr>
          <p:cNvSpPr txBox="1"/>
          <p:nvPr/>
        </p:nvSpPr>
        <p:spPr>
          <a:xfrm>
            <a:off x="711474" y="1609599"/>
            <a:ext cx="4950772" cy="193899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Computer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vision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techniques</a:t>
            </a:r>
            <a:endParaRPr lang="sk-SK" altLang="ko-KR"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endParaRPr lang="sk-SK" altLang="ko-KR"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face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detection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 (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object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detection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blur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censor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pixelation</a:t>
            </a:r>
            <a:endParaRPr lang="sk-SK" altLang="ko-KR" sz="20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long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exposure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photography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simulation</a:t>
            </a:r>
            <a:endParaRPr lang="sk-SK" altLang="ko-KR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706D50-AE47-1509-4F3D-D31C5B42CDC5}"/>
              </a:ext>
            </a:extLst>
          </p:cNvPr>
          <p:cNvGrpSpPr/>
          <p:nvPr/>
        </p:nvGrpSpPr>
        <p:grpSpPr>
          <a:xfrm>
            <a:off x="1153853" y="3844907"/>
            <a:ext cx="2331331" cy="2771496"/>
            <a:chOff x="6421314" y="422032"/>
            <a:chExt cx="4607170" cy="55098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8B5F7A-EEB7-895F-F019-4D6BF2F6DD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7" t="16480" r="9597" b="16026"/>
            <a:stretch/>
          </p:blipFill>
          <p:spPr bwMode="auto">
            <a:xfrm>
              <a:off x="6421314" y="3141786"/>
              <a:ext cx="4607170" cy="2790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5FCB599B-7BA0-60A6-EF7C-B4414FAE5A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6" t="17131" r="9838" b="15684"/>
            <a:stretch/>
          </p:blipFill>
          <p:spPr bwMode="auto">
            <a:xfrm>
              <a:off x="6421314" y="422032"/>
              <a:ext cx="4607170" cy="2719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 descr="A group of people in a museum&#10;&#10;Description automatically generated">
            <a:extLst>
              <a:ext uri="{FF2B5EF4-FFF2-40B4-BE49-F238E27FC236}">
                <a16:creationId xmlns:a16="http://schemas.microsoft.com/office/drawing/2014/main" id="{F82EC989-0598-C3CD-13D1-F644914C17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/>
          <a:stretch/>
        </p:blipFill>
        <p:spPr>
          <a:xfrm>
            <a:off x="6576976" y="3862653"/>
            <a:ext cx="4014875" cy="2771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C48065-A861-E543-617F-02426C9A6F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77" y="1251284"/>
            <a:ext cx="4014874" cy="2490537"/>
          </a:xfrm>
          <a:prstGeom prst="rect">
            <a:avLst/>
          </a:prstGeom>
        </p:spPr>
      </p:pic>
      <p:pic>
        <p:nvPicPr>
          <p:cNvPr id="5122" name="Picture 2" descr="Anonymizing facial images to improve patient privacy | Nature Medicine">
            <a:extLst>
              <a:ext uri="{FF2B5EF4-FFF2-40B4-BE49-F238E27FC236}">
                <a16:creationId xmlns:a16="http://schemas.microsoft.com/office/drawing/2014/main" id="{7C6D6E4E-3E72-05A9-3D7B-EC12F5F43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25508"/>
            <a:ext cx="2133600" cy="277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289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6A8D9C-6C43-410E-A615-F69DF5FE6972}"/>
              </a:ext>
            </a:extLst>
          </p:cNvPr>
          <p:cNvSpPr txBox="1"/>
          <p:nvPr/>
        </p:nvSpPr>
        <p:spPr>
          <a:xfrm>
            <a:off x="532535" y="728508"/>
            <a:ext cx="5955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>
                <a:solidFill>
                  <a:srgbClr val="82777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sk-SK" altLang="ko-KR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Anonymization</a:t>
            </a:r>
            <a:endParaRPr lang="ko-KR" altLang="en-US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B4CF8-206F-46D9-BDAE-137F68FD107A}"/>
              </a:ext>
            </a:extLst>
          </p:cNvPr>
          <p:cNvSpPr txBox="1"/>
          <p:nvPr/>
        </p:nvSpPr>
        <p:spPr>
          <a:xfrm>
            <a:off x="711474" y="1609599"/>
            <a:ext cx="8936618" cy="132343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Automated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object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removal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inpainter</a:t>
            </a:r>
            <a:endParaRPr lang="sk-SK" altLang="ko-KR"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endParaRPr lang="sk-SK" altLang="ko-KR"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s</a:t>
            </a:r>
            <a:r>
              <a:rPr lang="en-GB" altLang="ko-KR" sz="2000" dirty="0" err="1">
                <a:solidFill>
                  <a:schemeClr val="bg2">
                    <a:lumMod val="25000"/>
                  </a:schemeClr>
                </a:solidFill>
              </a:rPr>
              <a:t>emantic</a:t>
            </a:r>
            <a:r>
              <a:rPr lang="en-GB" altLang="ko-KR" sz="2000" dirty="0">
                <a:solidFill>
                  <a:schemeClr val="bg2">
                    <a:lumMod val="25000"/>
                  </a:schemeClr>
                </a:solidFill>
              </a:rPr>
              <a:t> segmentation and </a:t>
            </a:r>
            <a:r>
              <a:rPr lang="en-GB" altLang="ko-KR" sz="2000" dirty="0" err="1">
                <a:solidFill>
                  <a:schemeClr val="bg2">
                    <a:lumMod val="25000"/>
                  </a:schemeClr>
                </a:solidFill>
              </a:rPr>
              <a:t>EdgeConnect</a:t>
            </a:r>
            <a:r>
              <a:rPr lang="en-GB" altLang="ko-KR" sz="2000" dirty="0">
                <a:solidFill>
                  <a:schemeClr val="bg2">
                    <a:lumMod val="25000"/>
                  </a:schemeClr>
                </a:solidFill>
              </a:rPr>
              <a:t> architectures</a:t>
            </a:r>
            <a:endParaRPr lang="sk-SK" altLang="ko-KR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98FA89FA-1069-9DB7-F49B-2A17EB64D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75" y="3229354"/>
            <a:ext cx="6655250" cy="332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183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6A8D9C-6C43-410E-A615-F69DF5FE6972}"/>
              </a:ext>
            </a:extLst>
          </p:cNvPr>
          <p:cNvSpPr txBox="1"/>
          <p:nvPr/>
        </p:nvSpPr>
        <p:spPr>
          <a:xfrm>
            <a:off x="532535" y="728508"/>
            <a:ext cx="5955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>
                <a:solidFill>
                  <a:srgbClr val="82777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sk-SK" altLang="ko-KR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Anonymization</a:t>
            </a:r>
            <a:endParaRPr lang="ko-KR" altLang="en-US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B4CF8-206F-46D9-BDAE-137F68FD107A}"/>
              </a:ext>
            </a:extLst>
          </p:cNvPr>
          <p:cNvSpPr txBox="1"/>
          <p:nvPr/>
        </p:nvSpPr>
        <p:spPr>
          <a:xfrm>
            <a:off x="711474" y="1609599"/>
            <a:ext cx="4341171" cy="163121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LaMa</a:t>
            </a:r>
            <a:endParaRPr lang="sk-SK" altLang="ko-KR"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endParaRPr lang="sk-SK" altLang="ko-KR"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Resolution-robust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Large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Mask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Inpainting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with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Fourier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</a:rPr>
              <a:t>Convolutions</a:t>
            </a:r>
            <a:endParaRPr lang="sk-SK" altLang="ko-KR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3F5F715F-4EFA-A401-89AB-AC9189006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74" y="3617185"/>
            <a:ext cx="4472318" cy="269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6FA323-F43A-09B6-36B1-6CC72A058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305" y="1275640"/>
            <a:ext cx="6268445" cy="142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3716997-0051-42E4-3B0D-2CCF77352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085" y="2833890"/>
            <a:ext cx="5482617" cy="39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871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6A8D9C-6C43-410E-A615-F69DF5FE6972}"/>
              </a:ext>
            </a:extLst>
          </p:cNvPr>
          <p:cNvSpPr txBox="1"/>
          <p:nvPr/>
        </p:nvSpPr>
        <p:spPr>
          <a:xfrm>
            <a:off x="532535" y="728508"/>
            <a:ext cx="5955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>
                <a:solidFill>
                  <a:srgbClr val="82777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sk-SK" altLang="ko-KR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Further</a:t>
            </a:r>
            <a:r>
              <a:rPr lang="sk-SK" altLang="ko-KR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sk-SK" altLang="ko-KR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steps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CBA2A-AE7A-CC3E-D850-6AE25DEA28E6}"/>
              </a:ext>
            </a:extLst>
          </p:cNvPr>
          <p:cNvSpPr txBox="1"/>
          <p:nvPr/>
        </p:nvSpPr>
        <p:spPr>
          <a:xfrm>
            <a:off x="1511444" y="2535596"/>
            <a:ext cx="4976916" cy="156966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CNN </a:t>
            </a: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classification</a:t>
            </a: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Regression</a:t>
            </a: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 model</a:t>
            </a:r>
          </a:p>
          <a:p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     .</a:t>
            </a:r>
          </a:p>
          <a:p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     .</a:t>
            </a:r>
          </a:p>
          <a:p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    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altLang="ko-KR" sz="1600" dirty="0" err="1">
                <a:solidFill>
                  <a:schemeClr val="bg2">
                    <a:lumMod val="25000"/>
                  </a:schemeClr>
                </a:solidFill>
              </a:rPr>
              <a:t>merge</a:t>
            </a: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altLang="ko-KR" sz="1600" dirty="0">
                <a:solidFill>
                  <a:schemeClr val="bg2">
                    <a:lumMod val="25000"/>
                  </a:schemeClr>
                </a:solidFill>
              </a:rPr>
              <a:t>2 </a:t>
            </a:r>
            <a:r>
              <a:rPr lang="sk-SK" altLang="ko-KR" sz="1600" dirty="0">
                <a:solidFill>
                  <a:schemeClr val="bg2">
                    <a:lumMod val="25000"/>
                  </a:schemeClr>
                </a:solidFill>
              </a:rPr>
              <a:t>NN model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직사각형 3">
            <a:extLst>
              <a:ext uri="{FF2B5EF4-FFF2-40B4-BE49-F238E27FC236}">
                <a16:creationId xmlns:a16="http://schemas.microsoft.com/office/drawing/2014/main" id="{1FDAF2DF-1137-A0E4-1B94-A209649D8EB3}"/>
              </a:ext>
            </a:extLst>
          </p:cNvPr>
          <p:cNvSpPr/>
          <p:nvPr/>
        </p:nvSpPr>
        <p:spPr>
          <a:xfrm>
            <a:off x="1511444" y="2007704"/>
            <a:ext cx="3931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Neural</a:t>
            </a:r>
            <a:r>
              <a:rPr lang="sk-SK" altLang="ko-KR" sz="20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sk-SK" altLang="ko-KR" sz="20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Networks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9" name="직사각형 7">
            <a:extLst>
              <a:ext uri="{FF2B5EF4-FFF2-40B4-BE49-F238E27FC236}">
                <a16:creationId xmlns:a16="http://schemas.microsoft.com/office/drawing/2014/main" id="{83B4C458-A308-4AFC-092E-5081C65DDED6}"/>
              </a:ext>
            </a:extLst>
          </p:cNvPr>
          <p:cNvSpPr/>
          <p:nvPr/>
        </p:nvSpPr>
        <p:spPr>
          <a:xfrm>
            <a:off x="1511443" y="5521166"/>
            <a:ext cx="39315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*</a:t>
            </a:r>
            <a:r>
              <a:rPr lang="sk-SK" altLang="ko-KR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potential</a:t>
            </a:r>
            <a:r>
              <a:rPr lang="sk-SK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sk-SK" altLang="ko-KR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inclusion</a:t>
            </a:r>
            <a:r>
              <a:rPr lang="sk-SK" altLang="ko-K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of AR  </a:t>
            </a:r>
            <a:endParaRPr lang="en-US" altLang="ko-KR" sz="2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85A6B6-EC59-E8E6-19EA-82D2B2AC2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660" y="1614052"/>
            <a:ext cx="5808683" cy="341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43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CCFACD-9AF8-4C6C-85E5-8FF84C299A24}"/>
              </a:ext>
            </a:extLst>
          </p:cNvPr>
          <p:cNvSpPr txBox="1"/>
          <p:nvPr/>
        </p:nvSpPr>
        <p:spPr>
          <a:xfrm>
            <a:off x="3746465" y="2137042"/>
            <a:ext cx="469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6000" b="0" dirty="0">
                <a:solidFill>
                  <a:schemeClr val="bg2">
                    <a:lumMod val="25000"/>
                  </a:schemeClr>
                </a:solidFill>
              </a:rPr>
              <a:t>Thanks !</a:t>
            </a:r>
          </a:p>
        </p:txBody>
      </p:sp>
    </p:spTree>
    <p:extLst>
      <p:ext uri="{BB962C8B-B14F-4D97-AF65-F5344CB8AC3E}">
        <p14:creationId xmlns:p14="http://schemas.microsoft.com/office/powerpoint/2010/main" val="1907620479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bril Fatface - Montserrat Light">
      <a:majorFont>
        <a:latin typeface="Abril Fatface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25000"/>
          </a:schemeClr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bg2">
              <a:lumMod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3097</TotalTime>
  <Words>256</Words>
  <Application>Microsoft Office PowerPoint</Application>
  <PresentationFormat>Widescreen</PresentationFormat>
  <Paragraphs>55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Helvetica Neue</vt:lpstr>
      <vt:lpstr>Abril Fatface</vt:lpstr>
      <vt:lpstr>맑은 고딕</vt:lpstr>
      <vt:lpstr>Montserrat Light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Martina Kuchtová</cp:lastModifiedBy>
  <cp:revision>298</cp:revision>
  <dcterms:created xsi:type="dcterms:W3CDTF">2019-04-06T05:20:47Z</dcterms:created>
  <dcterms:modified xsi:type="dcterms:W3CDTF">2023-11-28T20:58:00Z</dcterms:modified>
</cp:coreProperties>
</file>